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61" r:id="rId4"/>
    <p:sldId id="268" r:id="rId5"/>
    <p:sldId id="262" r:id="rId6"/>
    <p:sldId id="269" r:id="rId7"/>
    <p:sldId id="267" r:id="rId8"/>
    <p:sldId id="270" r:id="rId9"/>
    <p:sldId id="273" r:id="rId10"/>
    <p:sldId id="263" r:id="rId11"/>
    <p:sldId id="271" r:id="rId12"/>
    <p:sldId id="274" r:id="rId13"/>
    <p:sldId id="264" r:id="rId14"/>
    <p:sldId id="275" r:id="rId15"/>
    <p:sldId id="276" r:id="rId16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0000"/>
    <a:srgbClr val="33CCFF"/>
    <a:srgbClr val="66FF33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" y="10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EA4A19-6D54-4ED0-9A8A-7BD269E0B5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E28080-9965-4757-9C8A-C0EE49FBF3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55E9972-ABEE-422C-89A3-E0473F893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8AF7-F1B4-4A05-BDCE-089F7FB1C80F}" type="datetimeFigureOut">
              <a:rPr lang="es-MX" smtClean="0"/>
              <a:t>02/02/2021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9D06187-9055-4A29-A8BD-083EFBF44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9DE38CF-FBE3-415F-A785-E894A85EF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D7B8-8E37-4F4F-9C50-BA9C4DA5EA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63440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97B9D5-8D4F-4F66-8CAF-279D85644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628FD32-A7E5-4F40-8455-DB74130B9A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5298CCC-D1DC-456B-B936-7BE2FE6B1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8AF7-F1B4-4A05-BDCE-089F7FB1C80F}" type="datetimeFigureOut">
              <a:rPr lang="es-MX" smtClean="0"/>
              <a:t>02/02/2021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32ADCD-83B0-4291-AA37-864550892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8710177-84FB-48A3-AA0D-7F4AB5926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D7B8-8E37-4F4F-9C50-BA9C4DA5EA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91303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339B14B-0E56-4D40-9009-AD313A9BC4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628900" cy="5567363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7F276FD-1362-4136-BC83-5E14F057A5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609599"/>
            <a:ext cx="7734300" cy="5567363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97C6546-4EF1-45FE-9CCF-1BF6FDB4F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8AF7-F1B4-4A05-BDCE-089F7FB1C80F}" type="datetimeFigureOut">
              <a:rPr lang="es-MX" smtClean="0"/>
              <a:t>02/02/2021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AA87FC9-739B-4E4F-8878-B441DCA2A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102F104-44D2-4F51-B83C-4E7BF66D4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D7B8-8E37-4F4F-9C50-BA9C4DA5EA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156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8896DF-220D-410D-862B-0E9E54150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A54E9D2-4B1B-477A-9183-557336A498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E632BC0-D7DA-4015-B29F-27122E661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8AF7-F1B4-4A05-BDCE-089F7FB1C80F}" type="datetimeFigureOut">
              <a:rPr lang="es-MX" smtClean="0"/>
              <a:t>02/02/2021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141D5D2-FCAA-4C74-9D8E-306D23685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51D4D8A-2D0C-4405-819E-86BF20B7C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D7B8-8E37-4F4F-9C50-BA9C4DA5EA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2056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4D9E2D-4CE0-42C6-9288-58C8A46DF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B62873C-5058-4D90-8128-A8D6621B35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0006590-839C-41F3-BC41-6CE6DCAE7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8AF7-F1B4-4A05-BDCE-089F7FB1C80F}" type="datetimeFigureOut">
              <a:rPr lang="es-MX" smtClean="0"/>
              <a:t>02/02/2021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E880CC4-D39D-4F60-B082-07F9074CF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DCD2D5F-AA4F-4537-8D61-AB2CAF965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D7B8-8E37-4F4F-9C50-BA9C4DA5EA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5096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D1F579-4991-4E97-A445-C62DF492F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1DC2D6D-9974-4BEC-BE23-7BF5E53B33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F3B415D-E191-4D26-B5EF-D92BEA30C0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82CCF11-141C-4362-ADB6-5D3EE6C79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8AF7-F1B4-4A05-BDCE-089F7FB1C80F}" type="datetimeFigureOut">
              <a:rPr lang="es-MX" smtClean="0"/>
              <a:t>02/02/2021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4A0C1977-4DA6-4294-9692-92C6F69A3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2847410-0086-48C9-BB1B-6C6B5EFD8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D7B8-8E37-4F4F-9C50-BA9C4DA5EA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42069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632931-F9F9-4328-8E37-3D9096B70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571500"/>
            <a:ext cx="10515600" cy="111918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F4010B6-2096-496A-ABE8-46041C4FE8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D8BC2AC-1E48-472D-8645-532452A864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52425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6D2B33F-4F8F-4A87-A4F9-409E2938D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E125976-2352-4101-80AD-590C8A0C8A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52425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83C9C49-B87A-46BD-BD48-10055A135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8AF7-F1B4-4A05-BDCE-089F7FB1C80F}" type="datetimeFigureOut">
              <a:rPr lang="es-MX" smtClean="0"/>
              <a:t>02/02/2021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E0E58A93-0FE4-431E-96F5-E56B90C8A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388D0115-EDAD-4298-998B-A84580BC1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D7B8-8E37-4F4F-9C50-BA9C4DA5EA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6323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44BF55D-F2D8-41E2-A37D-31458CD93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E58B72B-05DB-4EED-B164-2525B3788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8AF7-F1B4-4A05-BDCE-089F7FB1C80F}" type="datetimeFigureOut">
              <a:rPr lang="es-MX" smtClean="0"/>
              <a:t>02/02/2021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28974B6-5107-42DF-B926-D65F001D7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25C23BB-9CF9-473F-8212-ACA5160EF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D7B8-8E37-4F4F-9C50-BA9C4DA5EA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2726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24D39D8-4FA3-4975-AA36-752473A9B3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8AF7-F1B4-4A05-BDCE-089F7FB1C80F}" type="datetimeFigureOut">
              <a:rPr lang="es-MX" smtClean="0"/>
              <a:t>02/02/2021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293EB5D0-3393-410F-878B-9C7E84312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41A0909-A5A2-4B00-921E-29257EF02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D7B8-8E37-4F4F-9C50-BA9C4DA5EA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1082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6DA88F3-10D3-47BE-80AB-B6477C71D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508029-A101-4C75-BD87-19BDF598C7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65DACA97-5696-4BC5-9320-9FDABD96B3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DD365AC-626B-4FDB-911A-6E7091F74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8AF7-F1B4-4A05-BDCE-089F7FB1C80F}" type="datetimeFigureOut">
              <a:rPr lang="es-MX" smtClean="0"/>
              <a:t>02/02/2021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4DD5CEF-C26E-497E-95CA-98942B085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8E34BD7-1383-4D87-96E0-4F17E8286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D7B8-8E37-4F4F-9C50-BA9C4DA5EA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6237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6ABA992-E18E-40C5-AC3B-4D8490099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B1CE846-2C68-4A37-AD88-77CAEE9BD4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AC0B315-3595-4231-A560-3718A74629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A52EE78-A867-489B-9485-BF6B3BFAC5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08AF7-F1B4-4A05-BDCE-089F7FB1C80F}" type="datetimeFigureOut">
              <a:rPr lang="es-MX" smtClean="0"/>
              <a:t>02/02/2021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FEBC9C9-FA94-43A6-9BA1-02A8D6BD8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742AA34-C8E9-4167-BE49-973AEB3EC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C8D7B8-8E37-4F4F-9C50-BA9C4DA5EA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11457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A44ADE6-D274-4FA2-931E-9F18779C9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1500"/>
            <a:ext cx="10515600" cy="1119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MX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9C6E413-5980-447B-AB4D-D477B40EE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222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B315850-3B23-4404-A780-75D43B2858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1182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08AF7-F1B4-4A05-BDCE-089F7FB1C80F}" type="datetimeFigureOut">
              <a:rPr lang="es-MX" smtClean="0"/>
              <a:t>02/02/2021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EEB06DB-53C7-47FF-BB36-05690C4652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11822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F5A4A78-6E9D-4A4C-8BD1-50224682B1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1182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C8D7B8-8E37-4F4F-9C50-BA9C4DA5EA0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6404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>
            <a:extLst>
              <a:ext uri="{FF2B5EF4-FFF2-40B4-BE49-F238E27FC236}">
                <a16:creationId xmlns:a16="http://schemas.microsoft.com/office/drawing/2014/main" id="{FF49BE7B-497B-46EB-AEFF-6FCA3FB32C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MX" sz="6600" b="1" dirty="0">
                <a:latin typeface="Arial" panose="020B0604020202020204" pitchFamily="34" charset="0"/>
                <a:cs typeface="Arial" panose="020B0604020202020204" pitchFamily="34" charset="0"/>
              </a:rPr>
              <a:t>RESIDENCIAS PROFESIONALES</a:t>
            </a:r>
            <a:r>
              <a:rPr lang="es-MX" sz="60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</a:t>
            </a:r>
            <a:endParaRPr lang="es-MX" dirty="0"/>
          </a:p>
        </p:txBody>
      </p:sp>
      <p:sp>
        <p:nvSpPr>
          <p:cNvPr id="8" name="Subtítulo 7">
            <a:extLst>
              <a:ext uri="{FF2B5EF4-FFF2-40B4-BE49-F238E27FC236}">
                <a16:creationId xmlns:a16="http://schemas.microsoft.com/office/drawing/2014/main" id="{AD33781B-2886-4B88-B72A-04C851D3D1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sz="2400" b="1">
                <a:latin typeface="Arial" panose="020B0604020202020204" pitchFamily="34" charset="0"/>
                <a:cs typeface="Arial" panose="020B0604020202020204" pitchFamily="34" charset="0"/>
              </a:rPr>
              <a:t>AGOSTO - DICIEMBRE </a:t>
            </a:r>
            <a:r>
              <a:rPr lang="es-MX" sz="2400" b="1" dirty="0">
                <a:latin typeface="Arial" panose="020B0604020202020204" pitchFamily="34" charset="0"/>
                <a:cs typeface="Arial" panose="020B0604020202020204" pitchFamily="34" charset="0"/>
              </a:rPr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2534011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-1163234"/>
            <a:ext cx="10515600" cy="1325563"/>
          </a:xfrm>
        </p:spPr>
        <p:txBody>
          <a:bodyPr/>
          <a:lstStyle/>
          <a:p>
            <a:endParaRPr lang="es-MX"/>
          </a:p>
        </p:txBody>
      </p:sp>
      <p:sp>
        <p:nvSpPr>
          <p:cNvPr id="8" name="CuadroTexto 7"/>
          <p:cNvSpPr txBox="1"/>
          <p:nvPr/>
        </p:nvSpPr>
        <p:spPr>
          <a:xfrm>
            <a:off x="521610" y="663543"/>
            <a:ext cx="5235408" cy="338554"/>
          </a:xfrm>
          <a:prstGeom prst="rect">
            <a:avLst/>
          </a:prstGeom>
          <a:solidFill>
            <a:srgbClr val="CC3399"/>
          </a:solidFill>
        </p:spPr>
        <p:txBody>
          <a:bodyPr wrap="square" rtlCol="0">
            <a:spAutoFit/>
          </a:bodyPr>
          <a:lstStyle/>
          <a:p>
            <a:r>
              <a:rPr lang="es-MX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DEL PROYECTO = ANTEPROYECTO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521610" y="2801337"/>
            <a:ext cx="5235407" cy="369332"/>
          </a:xfrm>
          <a:prstGeom prst="rect">
            <a:avLst/>
          </a:prstGeom>
          <a:solidFill>
            <a:srgbClr val="66FF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ASESOR EXTERNO = EMPRESA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521611" y="5113479"/>
            <a:ext cx="5235406" cy="369332"/>
          </a:xfrm>
          <a:prstGeom prst="rect">
            <a:avLst/>
          </a:prstGeom>
          <a:solidFill>
            <a:srgbClr val="33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ASESOR INTERNO = ITCH II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521610" y="1052023"/>
            <a:ext cx="5235406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b="1" dirty="0"/>
              <a:t>PROGRAMA EDUCATIVO: CARRERA</a:t>
            </a:r>
          </a:p>
          <a:p>
            <a:r>
              <a:rPr lang="es-MX" b="1" dirty="0"/>
              <a:t>PERIODO:  FECHA DE INICIO A FECHA DE TERMINO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523462" y="6179010"/>
            <a:ext cx="523355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 </a:t>
            </a:r>
            <a:r>
              <a:rPr lang="es-MX" b="1" dirty="0"/>
              <a:t>SELLO DEPTO SISTEMAS Y COMPUTACIÓN</a:t>
            </a:r>
            <a:endParaRPr lang="es-MX" sz="1600" b="1" dirty="0"/>
          </a:p>
        </p:txBody>
      </p:sp>
      <p:pic>
        <p:nvPicPr>
          <p:cNvPr id="18" name="Imagen 17"/>
          <p:cNvPicPr>
            <a:picLocks noChangeAspect="1"/>
          </p:cNvPicPr>
          <p:nvPr/>
        </p:nvPicPr>
        <p:blipFill rotWithShape="1">
          <a:blip r:embed="rId2"/>
          <a:srcRect l="6261" t="19048" r="14693" b="362"/>
          <a:stretch/>
        </p:blipFill>
        <p:spPr>
          <a:xfrm>
            <a:off x="6433132" y="631902"/>
            <a:ext cx="5697349" cy="5998909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E7B3439E-70BC-4F1F-B321-4A14A02448BD}"/>
              </a:ext>
            </a:extLst>
          </p:cNvPr>
          <p:cNvSpPr txBox="1"/>
          <p:nvPr/>
        </p:nvSpPr>
        <p:spPr>
          <a:xfrm>
            <a:off x="521610" y="1759279"/>
            <a:ext cx="5235406" cy="646331"/>
          </a:xfrm>
          <a:prstGeom prst="rect">
            <a:avLst/>
          </a:prstGeom>
          <a:solidFill>
            <a:srgbClr val="33CCFF"/>
          </a:solidFill>
        </p:spPr>
        <p:txBody>
          <a:bodyPr wrap="square" rtlCol="0">
            <a:spAutoFit/>
          </a:bodyPr>
          <a:lstStyle/>
          <a:p>
            <a:r>
              <a:rPr lang="es-MX" b="1" dirty="0"/>
              <a:t>CALIFICACIÓN DE SEGUIMIENTO = 10% EVALUACIÓN</a:t>
            </a:r>
          </a:p>
          <a:p>
            <a:r>
              <a:rPr lang="es-MX" b="1" dirty="0"/>
              <a:t>2 SEGUIMIENTOS = 20% EVALUACIÓN</a:t>
            </a:r>
          </a:p>
        </p:txBody>
      </p:sp>
      <p:cxnSp>
        <p:nvCxnSpPr>
          <p:cNvPr id="19" name="Conector recto de flecha 18">
            <a:extLst>
              <a:ext uri="{FF2B5EF4-FFF2-40B4-BE49-F238E27FC236}">
                <a16:creationId xmlns:a16="http://schemas.microsoft.com/office/drawing/2014/main" id="{EAD9B0A1-6AE6-411F-8F13-7A60AAF477D4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5757018" y="832820"/>
            <a:ext cx="2078299" cy="33325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de flecha 19">
            <a:extLst>
              <a:ext uri="{FF2B5EF4-FFF2-40B4-BE49-F238E27FC236}">
                <a16:creationId xmlns:a16="http://schemas.microsoft.com/office/drawing/2014/main" id="{BCCA1D18-8C4D-45E6-82FA-3D98F3D6725C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5757016" y="1375189"/>
            <a:ext cx="2405472" cy="2263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de flecha 23">
            <a:extLst>
              <a:ext uri="{FF2B5EF4-FFF2-40B4-BE49-F238E27FC236}">
                <a16:creationId xmlns:a16="http://schemas.microsoft.com/office/drawing/2014/main" id="{A76BA1F4-A3D2-4CB3-9B55-95E0B39BCA77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5757016" y="1698296"/>
            <a:ext cx="3881934" cy="384149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3F7F09CA-5356-4A10-AC9F-34075D1E9917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5757017" y="2986003"/>
            <a:ext cx="887064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>
            <a:extLst>
              <a:ext uri="{FF2B5EF4-FFF2-40B4-BE49-F238E27FC236}">
                <a16:creationId xmlns:a16="http://schemas.microsoft.com/office/drawing/2014/main" id="{87E76750-662A-4011-B59B-03AE37449381}"/>
              </a:ext>
            </a:extLst>
          </p:cNvPr>
          <p:cNvCxnSpPr>
            <a:cxnSpLocks/>
          </p:cNvCxnSpPr>
          <p:nvPr/>
        </p:nvCxnSpPr>
        <p:spPr>
          <a:xfrm>
            <a:off x="5757017" y="5286059"/>
            <a:ext cx="887064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D78CFB0C-4D86-468E-BB5D-43BF1B9BEB97}"/>
              </a:ext>
            </a:extLst>
          </p:cNvPr>
          <p:cNvCxnSpPr>
            <a:cxnSpLocks/>
          </p:cNvCxnSpPr>
          <p:nvPr/>
        </p:nvCxnSpPr>
        <p:spPr>
          <a:xfrm>
            <a:off x="5757017" y="6363676"/>
            <a:ext cx="3160480" cy="11262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9412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49EF8259-8AD7-4B95-8A83-F2D4B184D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CIERRE DE RESIDENCIAS PROFESIONALES</a:t>
            </a:r>
            <a:endParaRPr lang="es-MX" dirty="0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78512DC7-C85F-44D7-9A17-6763726FE3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0321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ABB733-90B2-4B79-ABB8-984BA9BB3D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CIERRE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1FAE27E-80DF-42DE-A3B3-13826737B2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Fecha de entrega de informe:    </a:t>
            </a:r>
            <a:r>
              <a:rPr lang="es-ES" dirty="0" smtClean="0"/>
              <a:t>25 </a:t>
            </a:r>
            <a:r>
              <a:rPr lang="es-ES" dirty="0"/>
              <a:t>de </a:t>
            </a:r>
            <a:r>
              <a:rPr lang="es-ES" dirty="0" smtClean="0"/>
              <a:t>junio </a:t>
            </a:r>
            <a:r>
              <a:rPr lang="es-ES" dirty="0"/>
              <a:t>de 2020</a:t>
            </a:r>
          </a:p>
          <a:p>
            <a:r>
              <a:rPr lang="es-ES" dirty="0"/>
              <a:t>DOCUMENTACIÓN A ENTREGAR ALUMNO </a:t>
            </a:r>
            <a:r>
              <a:rPr lang="es-ES" dirty="0">
                <a:sym typeface="Wingdings" panose="05000000000000000000" pitchFamily="2" charset="2"/>
              </a:rPr>
              <a:t></a:t>
            </a:r>
            <a:r>
              <a:rPr lang="es-ES" dirty="0"/>
              <a:t> ASESOR INTERNO:     </a:t>
            </a:r>
          </a:p>
          <a:p>
            <a:pPr lvl="1"/>
            <a:r>
              <a:rPr lang="es-ES" dirty="0"/>
              <a:t>Todo digital</a:t>
            </a:r>
          </a:p>
          <a:p>
            <a:pPr lvl="1"/>
            <a:r>
              <a:rPr lang="es-ES" dirty="0"/>
              <a:t>Dos (2) evaluaciones de seguimiento de residencias</a:t>
            </a:r>
          </a:p>
          <a:p>
            <a:pPr lvl="1"/>
            <a:r>
              <a:rPr lang="es-ES" dirty="0"/>
              <a:t>Un (1) formato de evaluación de informe de residencias</a:t>
            </a:r>
          </a:p>
          <a:p>
            <a:pPr lvl="1"/>
            <a:r>
              <a:rPr lang="es-ES" dirty="0"/>
              <a:t>Informe de residencias profesionales.</a:t>
            </a:r>
          </a:p>
          <a:p>
            <a:r>
              <a:rPr lang="es-ES" dirty="0"/>
              <a:t>EL ASESOR INTERNO LO SUBIRÁ A LA </a:t>
            </a:r>
            <a:r>
              <a:rPr lang="es-ES" b="1" dirty="0"/>
              <a:t>PLATAFORMA MOODLE.</a:t>
            </a:r>
          </a:p>
          <a:p>
            <a:pPr marL="0" indent="0">
              <a:buNone/>
            </a:pPr>
            <a:endParaRPr lang="es-ES" dirty="0"/>
          </a:p>
          <a:p>
            <a:endParaRPr lang="es-ES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490462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6222" t="18838"/>
          <a:stretch/>
        </p:blipFill>
        <p:spPr>
          <a:xfrm>
            <a:off x="5970147" y="570452"/>
            <a:ext cx="6221853" cy="5998128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1D0B046A-7CDD-4662-B5F2-BC62B20A1ED2}"/>
              </a:ext>
            </a:extLst>
          </p:cNvPr>
          <p:cNvSpPr txBox="1"/>
          <p:nvPr/>
        </p:nvSpPr>
        <p:spPr>
          <a:xfrm>
            <a:off x="521610" y="663543"/>
            <a:ext cx="5235408" cy="338554"/>
          </a:xfrm>
          <a:prstGeom prst="rect">
            <a:avLst/>
          </a:prstGeom>
          <a:solidFill>
            <a:srgbClr val="CC3399"/>
          </a:solidFill>
        </p:spPr>
        <p:txBody>
          <a:bodyPr wrap="square" rtlCol="0">
            <a:spAutoFit/>
          </a:bodyPr>
          <a:lstStyle/>
          <a:p>
            <a:r>
              <a:rPr lang="es-MX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DEL PROYECTO = ANTEPROYECTO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53DEACE0-BF2B-4068-A2AA-17F5D18FFA86}"/>
              </a:ext>
            </a:extLst>
          </p:cNvPr>
          <p:cNvSpPr txBox="1"/>
          <p:nvPr/>
        </p:nvSpPr>
        <p:spPr>
          <a:xfrm>
            <a:off x="521610" y="1052023"/>
            <a:ext cx="5235406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s-MX" b="1" dirty="0"/>
              <a:t>PROGRAMA EDUCATIVO: CARRERA</a:t>
            </a:r>
          </a:p>
          <a:p>
            <a:r>
              <a:rPr lang="es-MX" b="1" dirty="0"/>
              <a:t>PERIODO:  FECHA DE INICIO A FECHA DE TERMINO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C9149660-2B14-4C69-B455-94CBBA126784}"/>
              </a:ext>
            </a:extLst>
          </p:cNvPr>
          <p:cNvSpPr txBox="1"/>
          <p:nvPr/>
        </p:nvSpPr>
        <p:spPr>
          <a:xfrm>
            <a:off x="521610" y="1759279"/>
            <a:ext cx="5235406" cy="369332"/>
          </a:xfrm>
          <a:prstGeom prst="rect">
            <a:avLst/>
          </a:prstGeom>
          <a:solidFill>
            <a:srgbClr val="33CCFF"/>
          </a:solidFill>
        </p:spPr>
        <p:txBody>
          <a:bodyPr wrap="square" rtlCol="0">
            <a:spAutoFit/>
          </a:bodyPr>
          <a:lstStyle/>
          <a:p>
            <a:r>
              <a:rPr lang="es-MX" b="1" dirty="0"/>
              <a:t>CALIFICACIÓN FINAL EVALUACIÓN DE INFORME</a:t>
            </a:r>
          </a:p>
        </p:txBody>
      </p: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0A696CAE-F002-43DD-BEA7-71D485D418D9}"/>
              </a:ext>
            </a:extLst>
          </p:cNvPr>
          <p:cNvCxnSpPr>
            <a:cxnSpLocks/>
            <a:stCxn id="22" idx="3"/>
          </p:cNvCxnSpPr>
          <p:nvPr/>
        </p:nvCxnSpPr>
        <p:spPr>
          <a:xfrm>
            <a:off x="5757018" y="832820"/>
            <a:ext cx="1331679" cy="15827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CC289B56-A717-496B-8B86-1600B1532AA8}"/>
              </a:ext>
            </a:extLst>
          </p:cNvPr>
          <p:cNvCxnSpPr>
            <a:cxnSpLocks/>
            <a:stCxn id="23" idx="3"/>
          </p:cNvCxnSpPr>
          <p:nvPr/>
        </p:nvCxnSpPr>
        <p:spPr>
          <a:xfrm flipV="1">
            <a:off x="5757016" y="1253466"/>
            <a:ext cx="1331679" cy="121723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7768216A-3C75-4062-9584-B88481D45A12}"/>
              </a:ext>
            </a:extLst>
          </p:cNvPr>
          <p:cNvCxnSpPr>
            <a:cxnSpLocks/>
            <a:stCxn id="24" idx="3"/>
          </p:cNvCxnSpPr>
          <p:nvPr/>
        </p:nvCxnSpPr>
        <p:spPr>
          <a:xfrm flipV="1">
            <a:off x="5757016" y="1510019"/>
            <a:ext cx="2774588" cy="433926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uadroTexto 27">
            <a:extLst>
              <a:ext uri="{FF2B5EF4-FFF2-40B4-BE49-F238E27FC236}">
                <a16:creationId xmlns:a16="http://schemas.microsoft.com/office/drawing/2014/main" id="{31874446-E56A-41BB-AEB0-DE18DBC5BA6C}"/>
              </a:ext>
            </a:extLst>
          </p:cNvPr>
          <p:cNvSpPr txBox="1"/>
          <p:nvPr/>
        </p:nvSpPr>
        <p:spPr>
          <a:xfrm>
            <a:off x="521610" y="2801337"/>
            <a:ext cx="5235407" cy="369332"/>
          </a:xfrm>
          <a:prstGeom prst="rect">
            <a:avLst/>
          </a:prstGeom>
          <a:solidFill>
            <a:srgbClr val="66FF3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ASESOR EXTERNO = EMPRESA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390372A1-9E0B-4276-B581-41E16F48FF0D}"/>
              </a:ext>
            </a:extLst>
          </p:cNvPr>
          <p:cNvSpPr txBox="1"/>
          <p:nvPr/>
        </p:nvSpPr>
        <p:spPr>
          <a:xfrm>
            <a:off x="521611" y="5113479"/>
            <a:ext cx="5235406" cy="369332"/>
          </a:xfrm>
          <a:prstGeom prst="rect">
            <a:avLst/>
          </a:prstGeom>
          <a:solidFill>
            <a:srgbClr val="33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b="1" dirty="0"/>
              <a:t>ASESOR INTERNO = ITCH II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8F96D7EF-C370-4240-BF0A-A2325EA566D3}"/>
              </a:ext>
            </a:extLst>
          </p:cNvPr>
          <p:cNvSpPr txBox="1"/>
          <p:nvPr/>
        </p:nvSpPr>
        <p:spPr>
          <a:xfrm>
            <a:off x="523462" y="6179010"/>
            <a:ext cx="523355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dirty="0"/>
              <a:t> </a:t>
            </a:r>
            <a:r>
              <a:rPr lang="es-MX" b="1" dirty="0"/>
              <a:t>SELLO DEPTO SISTEMAS Y COMPUTACIÓN</a:t>
            </a:r>
            <a:endParaRPr lang="es-MX" sz="1600" b="1" dirty="0"/>
          </a:p>
        </p:txBody>
      </p:sp>
      <p:cxnSp>
        <p:nvCxnSpPr>
          <p:cNvPr id="31" name="Conector recto de flecha 30">
            <a:extLst>
              <a:ext uri="{FF2B5EF4-FFF2-40B4-BE49-F238E27FC236}">
                <a16:creationId xmlns:a16="http://schemas.microsoft.com/office/drawing/2014/main" id="{0D86A4A0-9EF5-4F86-A098-6F21B5528CD9}"/>
              </a:ext>
            </a:extLst>
          </p:cNvPr>
          <p:cNvCxnSpPr>
            <a:cxnSpLocks/>
            <a:stCxn id="28" idx="3"/>
          </p:cNvCxnSpPr>
          <p:nvPr/>
        </p:nvCxnSpPr>
        <p:spPr>
          <a:xfrm>
            <a:off x="5757017" y="2986003"/>
            <a:ext cx="434058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de flecha 31">
            <a:extLst>
              <a:ext uri="{FF2B5EF4-FFF2-40B4-BE49-F238E27FC236}">
                <a16:creationId xmlns:a16="http://schemas.microsoft.com/office/drawing/2014/main" id="{5651013E-D814-47FB-AF2C-EFE8B69B7EF2}"/>
              </a:ext>
            </a:extLst>
          </p:cNvPr>
          <p:cNvCxnSpPr>
            <a:cxnSpLocks/>
          </p:cNvCxnSpPr>
          <p:nvPr/>
        </p:nvCxnSpPr>
        <p:spPr>
          <a:xfrm>
            <a:off x="5757017" y="5286059"/>
            <a:ext cx="434058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de flecha 32">
            <a:extLst>
              <a:ext uri="{FF2B5EF4-FFF2-40B4-BE49-F238E27FC236}">
                <a16:creationId xmlns:a16="http://schemas.microsoft.com/office/drawing/2014/main" id="{EFB913EA-C6C5-4A30-B751-00983E44201E}"/>
              </a:ext>
            </a:extLst>
          </p:cNvPr>
          <p:cNvCxnSpPr>
            <a:cxnSpLocks/>
          </p:cNvCxnSpPr>
          <p:nvPr/>
        </p:nvCxnSpPr>
        <p:spPr>
          <a:xfrm>
            <a:off x="5757017" y="6363676"/>
            <a:ext cx="3160480" cy="112625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ángulo 34">
            <a:extLst>
              <a:ext uri="{FF2B5EF4-FFF2-40B4-BE49-F238E27FC236}">
                <a16:creationId xmlns:a16="http://schemas.microsoft.com/office/drawing/2014/main" id="{0F75563E-BE60-4ED4-97CC-BDAD33F08433}"/>
              </a:ext>
            </a:extLst>
          </p:cNvPr>
          <p:cNvSpPr/>
          <p:nvPr/>
        </p:nvSpPr>
        <p:spPr>
          <a:xfrm>
            <a:off x="8355435" y="1375189"/>
            <a:ext cx="2852257" cy="112625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876567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49EF8259-8AD7-4B95-8A83-F2D4B184D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PREGUNTAS</a:t>
            </a:r>
            <a:endParaRPr lang="es-MX" dirty="0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78512DC7-C85F-44D7-9A17-6763726FE3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58637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49EF8259-8AD7-4B95-8A83-F2D4B184D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MUCHAS GRACIAS</a:t>
            </a:r>
            <a:endParaRPr lang="es-MX" dirty="0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78512DC7-C85F-44D7-9A17-6763726FE3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39501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6973B475-52E7-484C-B8C9-75664E8CB7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4400" b="1" dirty="0">
                <a:latin typeface="Arial" panose="020B0604020202020204" pitchFamily="34" charset="0"/>
                <a:cs typeface="Arial" panose="020B0604020202020204" pitchFamily="34" charset="0"/>
              </a:rPr>
              <a:t>CONTENIDO</a:t>
            </a:r>
            <a:endParaRPr lang="es-MX" dirty="0"/>
          </a:p>
        </p:txBody>
      </p:sp>
      <p:sp>
        <p:nvSpPr>
          <p:cNvPr id="9" name="Marcador de contenido 8">
            <a:extLst>
              <a:ext uri="{FF2B5EF4-FFF2-40B4-BE49-F238E27FC236}">
                <a16:creationId xmlns:a16="http://schemas.microsoft.com/office/drawing/2014/main" id="{4F2FF6E4-9874-4223-98BA-D857AEC0B8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BIENVENIDA</a:t>
            </a:r>
          </a:p>
          <a:p>
            <a:pPr marL="514350" indent="-514350">
              <a:buFont typeface="+mj-lt"/>
              <a:buAutoNum type="arabicPeriod"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INICIO RESIDENCIAS PROFESIONALES</a:t>
            </a:r>
          </a:p>
          <a:p>
            <a:pPr marL="514350" indent="-514350">
              <a:buFont typeface="+mj-lt"/>
              <a:buAutoNum type="arabicPeriod"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ESTRUCTURA Y SEGUIMIENTO DE RESIDENCIAS PROFESIONALES</a:t>
            </a:r>
          </a:p>
          <a:p>
            <a:pPr marL="514350" indent="-514350">
              <a:buFont typeface="+mj-lt"/>
              <a:buAutoNum type="arabicPeriod"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TERMINO DE RESIDENCIAS PROFESIONALES</a:t>
            </a:r>
          </a:p>
          <a:p>
            <a:pPr marL="514350" indent="-514350">
              <a:buFont typeface="+mj-lt"/>
              <a:buAutoNum type="arabicPeriod"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PREGUNTAS</a:t>
            </a:r>
          </a:p>
          <a:p>
            <a:pPr marL="514350" indent="-514350">
              <a:buFont typeface="+mj-lt"/>
              <a:buAutoNum type="arabicPeriod"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CIERRE</a:t>
            </a:r>
          </a:p>
          <a:p>
            <a:pPr marL="514350" indent="-514350">
              <a:buFont typeface="+mj-lt"/>
              <a:buAutoNum type="arabicPeriod"/>
            </a:pPr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CASOS ESPECIALES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32076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49EF8259-8AD7-4B95-8A83-F2D4B184D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BIENVENIDA</a:t>
            </a:r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78512DC7-C85F-44D7-9A17-6763726FE3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61299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49EF8259-8AD7-4B95-8A83-F2D4B184D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INICIO RESIDENCIAS PROFESIONALES</a:t>
            </a:r>
            <a:endParaRPr lang="es-MX" dirty="0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78512DC7-C85F-44D7-9A17-6763726FE3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65105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739684"/>
            <a:ext cx="5257800" cy="5378632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421907" y="2300042"/>
            <a:ext cx="5235408" cy="1877437"/>
          </a:xfrm>
          <a:prstGeom prst="rect">
            <a:avLst/>
          </a:prstGeom>
          <a:solidFill>
            <a:srgbClr val="7E0000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dirty="0">
                <a:solidFill>
                  <a:schemeClr val="bg1"/>
                </a:solidFill>
              </a:rPr>
              <a:t>       </a:t>
            </a:r>
            <a: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NOMBRE DEL PROYECTO </a:t>
            </a:r>
          </a:p>
          <a:p>
            <a:pPr algn="ctr"/>
            <a:endParaRPr lang="es-MX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 </a:t>
            </a:r>
          </a:p>
          <a:p>
            <a:pPr algn="ctr"/>
            <a:endParaRPr lang="es-MX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MX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NOMBRE DEL PROYECTO DECLARADO EN </a:t>
            </a:r>
            <a:r>
              <a:rPr lang="es-MX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ANTEPROYECTO</a:t>
            </a:r>
          </a:p>
          <a:p>
            <a:pPr algn="ctr"/>
            <a:endParaRPr lang="es-MX" dirty="0">
              <a:solidFill>
                <a:schemeClr val="bg1"/>
              </a:solidFill>
            </a:endParaRPr>
          </a:p>
        </p:txBody>
      </p:sp>
      <p:cxnSp>
        <p:nvCxnSpPr>
          <p:cNvPr id="17" name="Conector recto de flecha 16">
            <a:extLst>
              <a:ext uri="{FF2B5EF4-FFF2-40B4-BE49-F238E27FC236}">
                <a16:creationId xmlns:a16="http://schemas.microsoft.com/office/drawing/2014/main" id="{97E57C3F-3E02-4E53-A925-806DA8B870D6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5657315" y="3238761"/>
            <a:ext cx="2094113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2288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49EF8259-8AD7-4B95-8A83-F2D4B184D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ESTRUCTURA DE RESIDENCIAS PROFESIONALES</a:t>
            </a:r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78512DC7-C85F-44D7-9A17-6763726FE3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4768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600501" y="267496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MX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2"/>
          <a:srcRect l="7510" t="20026" r="1725"/>
          <a:stretch/>
        </p:blipFill>
        <p:spPr>
          <a:xfrm>
            <a:off x="2814511" y="1382959"/>
            <a:ext cx="6038672" cy="5475041"/>
          </a:xfrm>
          <a:prstGeom prst="rect">
            <a:avLst/>
          </a:prstGeom>
        </p:spPr>
      </p:pic>
      <p:sp>
        <p:nvSpPr>
          <p:cNvPr id="11" name="Título 10">
            <a:extLst>
              <a:ext uri="{FF2B5EF4-FFF2-40B4-BE49-F238E27FC236}">
                <a16:creationId xmlns:a16="http://schemas.microsoft.com/office/drawing/2014/main" id="{B8F6BC8F-5BB3-4FBD-B2CC-4CADF9765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/>
              <a:t>ESTRUCTURA UTILIZADA A PARTIR DE ENERO 2020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738828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49EF8259-8AD7-4B95-8A83-F2D4B184D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>
                <a:latin typeface="Arial" panose="020B0604020202020204" pitchFamily="34" charset="0"/>
                <a:cs typeface="Arial" panose="020B0604020202020204" pitchFamily="34" charset="0"/>
              </a:rPr>
              <a:t>SEGUIMIENTO DE RESIDENCIAS PROFESIONALES</a:t>
            </a:r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78512DC7-C85F-44D7-9A17-6763726FE3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3178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74651786-C90D-4A1D-97D3-78EB90829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FECHAS DE SEGUIMIENTOS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316F78FC-0E1C-414C-9262-730730B5B9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sz="2800" b="1" dirty="0"/>
              <a:t>1er seguimiento: </a:t>
            </a:r>
            <a:r>
              <a:rPr lang="es-MX" dirty="0">
                <a:solidFill>
                  <a:srgbClr val="FF0000"/>
                </a:solidFill>
              </a:rPr>
              <a:t>23 de abril</a:t>
            </a:r>
            <a:endParaRPr lang="es-MX" sz="2800" b="1" dirty="0">
              <a:solidFill>
                <a:srgbClr val="FF0000"/>
              </a:solidFill>
            </a:endParaRPr>
          </a:p>
          <a:p>
            <a:r>
              <a:rPr lang="es-MX" sz="2800" b="1" dirty="0"/>
              <a:t>2do seguimiento: </a:t>
            </a:r>
            <a:r>
              <a:rPr lang="es-MX" dirty="0">
                <a:solidFill>
                  <a:srgbClr val="FF0000"/>
                </a:solidFill>
              </a:rPr>
              <a:t>28 de </a:t>
            </a:r>
            <a:r>
              <a:rPr lang="es-MX" dirty="0" smtClean="0">
                <a:solidFill>
                  <a:srgbClr val="FF0000"/>
                </a:solidFill>
              </a:rPr>
              <a:t>mayo</a:t>
            </a:r>
          </a:p>
          <a:p>
            <a:r>
              <a:rPr lang="es-MX" sz="2800" b="1" dirty="0" smtClean="0"/>
              <a:t>Evaluación </a:t>
            </a:r>
            <a:r>
              <a:rPr lang="es-MX" sz="2800" b="1" dirty="0"/>
              <a:t>de informe final: </a:t>
            </a:r>
            <a:r>
              <a:rPr lang="es-MX" dirty="0">
                <a:solidFill>
                  <a:srgbClr val="FF0000"/>
                </a:solidFill>
              </a:rPr>
              <a:t>25 de </a:t>
            </a:r>
            <a:r>
              <a:rPr lang="es-MX" dirty="0" smtClean="0">
                <a:solidFill>
                  <a:srgbClr val="FF0000"/>
                </a:solidFill>
              </a:rPr>
              <a:t>junio- 30 de junio</a:t>
            </a:r>
            <a:endParaRPr lang="es-MX" sz="2800" b="1" dirty="0">
              <a:solidFill>
                <a:srgbClr val="FF0000"/>
              </a:solidFill>
            </a:endParaRPr>
          </a:p>
          <a:p>
            <a:r>
              <a:rPr lang="es-MX" sz="2800" b="1" dirty="0"/>
              <a:t>Reporte final: </a:t>
            </a:r>
            <a:r>
              <a:rPr lang="es-MX" dirty="0">
                <a:solidFill>
                  <a:srgbClr val="FF0000"/>
                </a:solidFill>
              </a:rPr>
              <a:t>25 de junio- 30 de junio</a:t>
            </a:r>
            <a:endParaRPr lang="es-MX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s-MX" sz="2800" b="1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575229909"/>
      </p:ext>
    </p:extLst>
  </p:cSld>
  <p:clrMapOvr>
    <a:masterClrMapping/>
  </p:clrMapOvr>
</p:sld>
</file>

<file path=ppt/theme/theme1.xml><?xml version="1.0" encoding="utf-8"?>
<a:theme xmlns:a="http://schemas.openxmlformats.org/drawingml/2006/main" name="licenciatura-202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icenciatura-2020" id="{B444DB80-B748-4D35-A3C4-3CAA61C1AAE1}" vid="{D21C0D55-AF79-495E-BE95-A3A415D890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licenciatura-2020</Template>
  <TotalTime>367</TotalTime>
  <Words>239</Words>
  <Application>Microsoft Office PowerPoint</Application>
  <PresentationFormat>Panorámica</PresentationFormat>
  <Paragraphs>52</Paragraphs>
  <Slides>15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9" baseType="lpstr">
      <vt:lpstr>Arial</vt:lpstr>
      <vt:lpstr>Calibri</vt:lpstr>
      <vt:lpstr>Wingdings</vt:lpstr>
      <vt:lpstr>licenciatura-2020</vt:lpstr>
      <vt:lpstr>RESIDENCIAS PROFESIONALES                                       </vt:lpstr>
      <vt:lpstr>CONTENIDO</vt:lpstr>
      <vt:lpstr>BIENVENIDA</vt:lpstr>
      <vt:lpstr>INICIO RESIDENCIAS PROFESIONALES</vt:lpstr>
      <vt:lpstr>Presentación de PowerPoint</vt:lpstr>
      <vt:lpstr>ESTRUCTURA DE RESIDENCIAS PROFESIONALES</vt:lpstr>
      <vt:lpstr>ESTRUCTURA UTILIZADA A PARTIR DE ENERO 2020</vt:lpstr>
      <vt:lpstr>SEGUIMIENTO DE RESIDENCIAS PROFESIONALES</vt:lpstr>
      <vt:lpstr>FECHAS DE SEGUIMIENTOS</vt:lpstr>
      <vt:lpstr>Presentación de PowerPoint</vt:lpstr>
      <vt:lpstr>CIERRE DE RESIDENCIAS PROFESIONALES</vt:lpstr>
      <vt:lpstr>CIERRE</vt:lpstr>
      <vt:lpstr>Presentación de PowerPoint</vt:lpstr>
      <vt:lpstr>PREGUNTAS</vt:lpstr>
      <vt:lpstr>MUCHAS GRACIAS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Adbeel Valades</dc:creator>
  <cp:lastModifiedBy>Maru</cp:lastModifiedBy>
  <cp:revision>27</cp:revision>
  <dcterms:created xsi:type="dcterms:W3CDTF">2020-05-22T01:05:02Z</dcterms:created>
  <dcterms:modified xsi:type="dcterms:W3CDTF">2021-02-02T19:40:44Z</dcterms:modified>
</cp:coreProperties>
</file>